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47" r:id="rId2"/>
    <p:sldId id="353" r:id="rId3"/>
    <p:sldId id="335" r:id="rId4"/>
    <p:sldId id="336" r:id="rId5"/>
    <p:sldId id="322" r:id="rId6"/>
    <p:sldId id="337" r:id="rId7"/>
    <p:sldId id="314" r:id="rId8"/>
    <p:sldId id="392" r:id="rId9"/>
    <p:sldId id="393" r:id="rId10"/>
    <p:sldId id="394" r:id="rId11"/>
    <p:sldId id="395" r:id="rId12"/>
    <p:sldId id="396" r:id="rId13"/>
    <p:sldId id="397" r:id="rId14"/>
    <p:sldId id="408" r:id="rId15"/>
    <p:sldId id="398" r:id="rId16"/>
    <p:sldId id="401" r:id="rId17"/>
    <p:sldId id="339" r:id="rId18"/>
    <p:sldId id="409" r:id="rId19"/>
    <p:sldId id="388" r:id="rId20"/>
    <p:sldId id="402" r:id="rId21"/>
    <p:sldId id="404" r:id="rId22"/>
    <p:sldId id="403" r:id="rId23"/>
    <p:sldId id="410" r:id="rId24"/>
    <p:sldId id="406" r:id="rId25"/>
    <p:sldId id="405" r:id="rId26"/>
    <p:sldId id="411" r:id="rId27"/>
    <p:sldId id="407" r:id="rId28"/>
    <p:sldId id="340" r:id="rId29"/>
    <p:sldId id="412" r:id="rId30"/>
    <p:sldId id="413" r:id="rId31"/>
    <p:sldId id="414" r:id="rId32"/>
    <p:sldId id="278" r:id="rId33"/>
    <p:sldId id="375" r:id="rId34"/>
    <p:sldId id="34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5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4" autoAdjust="0"/>
  </p:normalViewPr>
  <p:slideViewPr>
    <p:cSldViewPr snapToGrid="0" showGuides="1">
      <p:cViewPr varScale="1">
        <p:scale>
          <a:sx n="82" d="100"/>
          <a:sy n="82" d="100"/>
        </p:scale>
        <p:origin x="691" y="6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7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65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2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316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5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每个相关测量和实验条件下参与者结果的平均值。风险、理解和信任的单元格根据所描述的平均值线性填充，范围从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（单元格中没有橙色）到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10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（整个单元格为橙色）。道路进入时间的单元格根据所描述的平均值线性填充，范围从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5s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到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8s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。补充材料中提供了反映个体差异大小的标准偏差。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NY=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不让步。</a:t>
            </a: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58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在每次试验中，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都是从一个盲曲线接近的。这种道路布局确保了参与者无法从远处看到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到达，目的是防止他们在不让行的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前面或在让行的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开始减速之前穿过道路。对结果的检查显示，一些参与者在不让步的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通过的那一刻正在路上或已经过了马路。根据实验者的笔记和对原始数据的检查，这些参与者走得很快，有时不会减速。它们经常直接在不屈服的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前面交叉，在某些情况下被它碾过。这些行为被认为是不现实的（在真实的交通中，行人不会危险地穿过马路或在车下行走），也违背了实验的意图（实验的设计目的是让参与者不会在不屈服的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AVs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面前穿过马路）。出于这些原因，决定筛选出参与者。</a:t>
            </a: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33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0" i="0" dirty="0">
                <a:solidFill>
                  <a:srgbClr val="1D2129"/>
                </a:solidFill>
                <a:effectLst/>
                <a:latin typeface="PingFangSC-Regular"/>
              </a:rPr>
              <a:t>所有让行条件下行人的平均位置与经过时间的关系。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垂直于道路的平均行人位置，作为每组经过时间、让行条件和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条件的函数（仅块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1-3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）。还显示了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打开的时刻、车辆停止的时刻以及车辆在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关闭试验中通过的时刻。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自动车辆；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外部人机界面。</a:t>
            </a: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40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感知情况风险的平均值（左上）、对车辆行为和外观的理解（右上）、对于车辆行为和外表的信任（左下）以及行人进入道路的时刻（右下）。横轴是试验编号，仅计算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开启的试验。在试验编号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19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26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处，发生了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故障。阴影区域表示平均值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±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标准偏差，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组用灰色表示，−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组用浅品红色表示（重叠显示为深品红色阴影）。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外部人机界面；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FT 1=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故障试验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；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FT 2=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故障试验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2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。</a:t>
            </a: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8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46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44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64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77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在故障试验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中，垂直于道路的平均行人位置作为经过时间的函数。区分汽车经过时在路上的行人和汽车经过时不在路上的人。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AV=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自动化车辆；</a:t>
            </a:r>
            <a:r>
              <a:rPr lang="en-US" altLang="zh-CN" sz="4000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en-US" altLang="zh-CN" sz="4000" b="0" i="0" dirty="0">
                <a:solidFill>
                  <a:srgbClr val="1D2129"/>
                </a:solidFill>
                <a:effectLst/>
                <a:latin typeface="PingFangSC-Regular"/>
              </a:rPr>
              <a:t>=</a:t>
            </a:r>
            <a:r>
              <a:rPr lang="zh-CN" altLang="en-US" sz="4000" b="0" i="0" dirty="0">
                <a:solidFill>
                  <a:srgbClr val="1D2129"/>
                </a:solidFill>
                <a:effectLst/>
                <a:latin typeface="PingFangSC-Regular"/>
              </a:rPr>
              <a:t>外部人机界面。</a:t>
            </a: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37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11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84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3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66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30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例如，如果大多数参与者表示不为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STOP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消息交叉，那么这将代表参与者采取的整体自我中心视角，如果大多数参与者表示他们可以为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STOP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消息交叉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正如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friedman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等人发现的那样，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2019)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，这指出了一个非中心视角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即，参与者通常假设车辆停止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3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5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1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5244707"/>
              </p:ext>
            </p:extLst>
          </p:nvPr>
        </p:nvGraphicFramePr>
        <p:xfrm>
          <a:off x="-338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C:\Users\Administrator\Desktop\宁波大学图片\0000.png000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470806"/>
              </p:ext>
            </p:extLst>
          </p:nvPr>
        </p:nvGraphicFramePr>
        <p:xfrm>
          <a:off x="0" y="1268760"/>
          <a:ext cx="1691680" cy="3207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FA784263-07B6-9B7F-8C64-C5C1B7E29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0755759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文献综述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结果分析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68E6233A-BF7E-E0C1-7CD0-5A9757121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8767781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文献综述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结果分析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总结展望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\Users\Administrator\Desktop\宁波大学图片\0000.png0000">
            <a:extLst>
              <a:ext uri="{FF2B5EF4-FFF2-40B4-BE49-F238E27FC236}">
                <a16:creationId xmlns:a16="http://schemas.microsoft.com/office/drawing/2014/main" id="{E281F93C-6E94-06B0-6900-EFAF66A87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C:\Users\Administrator\Desktop\宁波大学图片\0000.png0000">
            <a:extLst>
              <a:ext uri="{FF2B5EF4-FFF2-40B4-BE49-F238E27FC236}">
                <a16:creationId xmlns:a16="http://schemas.microsoft.com/office/drawing/2014/main" id="{EA6FE3FB-B337-B157-BA52-FD05DABAB0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06070" y="100965"/>
            <a:ext cx="1078865" cy="1082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5" name="图片 14" descr="C:\Users\Administrator\Desktop\宁波大学图片\0000.png000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1326" y="48896"/>
            <a:ext cx="83312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2024/1/30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401216" y="2929170"/>
            <a:ext cx="1143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External Human–Machine Interfaces Can Be Misleading: An Examination of Trust Development and Misuse in a CAVE-Based Pedestrian Simulation Environment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074094" y="5449799"/>
            <a:ext cx="202158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汇报人：李泽漩</a:t>
            </a: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  <p:pic>
        <p:nvPicPr>
          <p:cNvPr id="2" name="图片 1" descr="C:\Users\Administrator\Desktop\宁波大学图片\0000.png000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4933" y="548005"/>
            <a:ext cx="1819910" cy="182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3B198-2417-41B7-7239-5CBD0DE1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63" y="1536247"/>
            <a:ext cx="87153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2C072-A1E1-C142-C287-AF37CE5D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26" y="1479387"/>
            <a:ext cx="69913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B6C7E-E034-41D8-EFEA-972AAF7B2F37}"/>
              </a:ext>
            </a:extLst>
          </p:cNvPr>
          <p:cNvSpPr txBox="1"/>
          <p:nvPr/>
        </p:nvSpPr>
        <p:spPr>
          <a:xfrm>
            <a:off x="2210764" y="1729298"/>
            <a:ext cx="9275220" cy="276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60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名参与者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(30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名男性和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30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名女性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参与实验，年龄在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18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35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岁之间，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每位参与者完成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次试验。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在每次试验中，参与者都会遇到从右侧靠近的蓝色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。一旦参与者触发了试验，车辆出现在拐角处，最初在视线之外，与行人的纵向和横向距离分别为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米，行驶速度为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参与者完成四组试验，每组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个。在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Block 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之后进行了一次故障试验，以检查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的误用，在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Block 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之后进行了一次故障试验，以评估误用是否持续。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BDB3CC-14DB-16A1-936B-D70F73285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49" y="4628309"/>
            <a:ext cx="8705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6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07F44-F92C-1F58-AD39-66FDDE97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2138362"/>
            <a:ext cx="4200525" cy="2581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64A511-2E6D-F227-6D79-B4435FD06A93}"/>
              </a:ext>
            </a:extLst>
          </p:cNvPr>
          <p:cNvSpPr txBox="1"/>
          <p:nvPr/>
        </p:nvSpPr>
        <p:spPr>
          <a:xfrm>
            <a:off x="6568752" y="2742245"/>
            <a:ext cx="4945223" cy="12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该表为每个区块内每个让行条件的试验次数。试验的顺序是随机的，在每个区块，每个参与者都是不同的。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61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07F44-F92C-1F58-AD39-66FDDE974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475" y="2485734"/>
            <a:ext cx="4200525" cy="18865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64A511-2E6D-F227-6D79-B4435FD06A93}"/>
              </a:ext>
            </a:extLst>
          </p:cNvPr>
          <p:cNvSpPr txBox="1"/>
          <p:nvPr/>
        </p:nvSpPr>
        <p:spPr>
          <a:xfrm>
            <a:off x="6559421" y="2046537"/>
            <a:ext cx="4945223" cy="276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实验后的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问卷调查包括评估感知风险、理解和信任的测量。每次试验后，在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HIKER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实验室屏幕上向参与者显示三个问题：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marL="342900" indent="-342900" defTabSz="683895">
              <a:lnSpc>
                <a:spcPct val="14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我觉得这种情况很危险。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3895">
              <a:lnSpc>
                <a:spcPct val="14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我能理解那辆驶来的车辆的行为和外观。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3895">
              <a:lnSpc>
                <a:spcPct val="14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我相信自动驾驶汽车的行为和外观。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这些问题口头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回答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，并由实验者记录下来。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95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设计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B6C7E-E034-41D8-EFEA-972AAF7B2F37}"/>
              </a:ext>
            </a:extLst>
          </p:cNvPr>
          <p:cNvSpPr txBox="1"/>
          <p:nvPr/>
        </p:nvSpPr>
        <p:spPr>
          <a:xfrm>
            <a:off x="2210764" y="2046538"/>
            <a:ext cx="9275220" cy="276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此外，本文记录了行人沿着垂直于道路的假想轴的位置，作为自试验开始以来经过时间的函数。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2.05 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6.24 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的位置分别对应道路起点、道路最近边缘和道路最远边缘。计算以下指标：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PingFangSC-Regular"/>
              </a:rPr>
              <a:t>试验开始后进入道路的时间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(s)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。这一测量仅用于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对参与者让行的试验，因为在非让行试验中，参与者几乎从不进入道路。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PingFangSC-Regular"/>
              </a:rPr>
              <a:t>汽车通过时的行人位置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）。对于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保持速度的每次试验，都会记录汽车经过行人时行人的位置。根据这项测量，计算汽车经过时在路上的参与者的百分比。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02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实验步骤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46DA1A-18EE-8B8C-2230-6EF675AEF428}"/>
              </a:ext>
            </a:extLst>
          </p:cNvPr>
          <p:cNvSpPr txBox="1"/>
          <p:nvPr/>
        </p:nvSpPr>
        <p:spPr>
          <a:xfrm>
            <a:off x="2210764" y="2044198"/>
            <a:ext cx="9275220" cy="315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参与者首先阅读并签署知情同意书。表格中提到，如果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打开，就意味着汽车在让行，如果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eHMI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关闭，汽车有时会让行，有时会继续行驶而不让行。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任务说明如下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戴上眼镜，看向右边的角落，向前走一两步。然后汽车会从右角出现。然后，你将沿着人行道前进，并决定是否过马路，这取决于车辆的让行行为。”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接下来，参与者需要完成一份人口调查问卷和一个练习环节。练习试验包括五个试验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: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三个试验使用不让行的车辆，一个试验使用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让行车辆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(- 1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秒，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，一个试验为关闭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的让行车辆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(33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。练习实验结束后进行正式实验，参与者在过街后回到起始位置，口头回答出现在他们左边的三个试验后问题，之后他们就准备开始下一个试验。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22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结果分析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数值分析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129228-F7DA-195A-D486-DBC4889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67" y="1493043"/>
            <a:ext cx="6080449" cy="48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55A0E-093E-D5B8-197C-CB94D006BC1F}"/>
              </a:ext>
            </a:extLst>
          </p:cNvPr>
          <p:cNvSpPr txBox="1"/>
          <p:nvPr/>
        </p:nvSpPr>
        <p:spPr>
          <a:xfrm>
            <a:off x="2294739" y="2312742"/>
            <a:ext cx="9275220" cy="237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所有数据均在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MATLAB R2019b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中处理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开启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组）和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关闭之间的比较：上图显示了依赖性测量的平均得分。对于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让行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AVs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，当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开启与关闭时，感知风险均较低，感知理解和信任均较高。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在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-1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+1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组中，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打开和关闭对感知风险，理解和信任均有显著影响。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组相比，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组的感知风险通常较低，理解和信任度更高。与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关闭条件相比，行人在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打开条件下更早进入道路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组的道路进入时间比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组更早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5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E4FA56-F29F-0B7C-D1E8-EF14411E7E08}"/>
              </a:ext>
            </a:extLst>
          </p:cNvPr>
          <p:cNvSpPr/>
          <p:nvPr/>
        </p:nvSpPr>
        <p:spPr>
          <a:xfrm>
            <a:off x="0" y="0"/>
            <a:ext cx="12192000" cy="1132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932EC9-68A7-68B7-E40A-A02CC8585DC6}"/>
              </a:ext>
            </a:extLst>
          </p:cNvPr>
          <p:cNvSpPr/>
          <p:nvPr/>
        </p:nvSpPr>
        <p:spPr>
          <a:xfrm>
            <a:off x="186630" y="18173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文献简介</a:t>
            </a:r>
            <a:endParaRPr lang="zh-CN" altLang="zh-CN" sz="4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898B5E0-5B7B-AA7C-D3CC-1AC11310C483}"/>
              </a:ext>
            </a:extLst>
          </p:cNvPr>
          <p:cNvCxnSpPr>
            <a:cxnSpLocks/>
          </p:cNvCxnSpPr>
          <p:nvPr/>
        </p:nvCxnSpPr>
        <p:spPr>
          <a:xfrm flipV="1">
            <a:off x="9106355" y="1132908"/>
            <a:ext cx="0" cy="572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40498B-1A8E-669D-77B1-8F60C53B08CC}"/>
              </a:ext>
            </a:extLst>
          </p:cNvPr>
          <p:cNvSpPr txBox="1"/>
          <p:nvPr/>
        </p:nvSpPr>
        <p:spPr>
          <a:xfrm>
            <a:off x="9106355" y="1237697"/>
            <a:ext cx="30511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标题：</a:t>
            </a:r>
            <a:r>
              <a:rPr lang="en-US" altLang="zh-CN" dirty="0"/>
              <a:t>External Human–Machine Interfaces Can Be Misleading: An Examination of Trust Development and Misuse in a CAVE-Based Pedestrian Simulation Environment</a:t>
            </a:r>
          </a:p>
          <a:p>
            <a:r>
              <a:rPr lang="zh-CN" altLang="en-US" dirty="0"/>
              <a:t>外部人机界面可能是误导性的：基于</a:t>
            </a:r>
            <a:r>
              <a:rPr lang="en-US" altLang="zh-CN" dirty="0"/>
              <a:t>CAVE</a:t>
            </a:r>
            <a:r>
              <a:rPr lang="zh-CN" altLang="en-US" dirty="0"/>
              <a:t>的行人模拟环境中信任发展和滥用的检验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期刊：</a:t>
            </a:r>
            <a:endParaRPr lang="en-US" altLang="zh-CN" dirty="0"/>
          </a:p>
          <a:p>
            <a:r>
              <a:rPr lang="en-US" altLang="zh-CN" dirty="0"/>
              <a:t>Human Factors</a:t>
            </a:r>
          </a:p>
          <a:p>
            <a:endParaRPr lang="en-US" altLang="zh-CN" dirty="0"/>
          </a:p>
          <a:p>
            <a:r>
              <a:rPr lang="zh-CN" altLang="en-US" dirty="0"/>
              <a:t>日期：</a:t>
            </a:r>
            <a:endParaRPr lang="en-US" altLang="zh-CN" dirty="0"/>
          </a:p>
          <a:p>
            <a:r>
              <a:rPr lang="en-US" altLang="zh-CN" dirty="0"/>
              <a:t>2022-09-01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443F68-E73D-1A4B-75EE-26B88C414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/>
          <a:stretch/>
        </p:blipFill>
        <p:spPr>
          <a:xfrm>
            <a:off x="831934" y="2039731"/>
            <a:ext cx="7442487" cy="33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449305-901A-9584-AEC6-DCBB2BF2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21" y="1534886"/>
            <a:ext cx="8896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1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059F5B-553F-F974-6FB0-FDDF8FFB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64" y="1654118"/>
            <a:ext cx="8763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55A0E-093E-D5B8-197C-CB94D006BC1F}"/>
              </a:ext>
            </a:extLst>
          </p:cNvPr>
          <p:cNvSpPr txBox="1"/>
          <p:nvPr/>
        </p:nvSpPr>
        <p:spPr>
          <a:xfrm>
            <a:off x="2210764" y="2431996"/>
            <a:ext cx="9275220" cy="199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风险、理解、信任和进入道路的时间的动态变化：（试验中的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上图显示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参与者在前三个区块学习了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的功能，表现为感知风险略有降低，进入道路的时间减少。与之前的试验相比，在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故障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故障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的两组中，感知风险显著增加，理解和信任显著下降。另一方面，对故障试验的的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组和−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组之间的感知风险、理解力和信任度方面没有显著差异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04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55A0E-093E-D5B8-197C-CB94D006BC1F}"/>
              </a:ext>
            </a:extLst>
          </p:cNvPr>
          <p:cNvSpPr txBox="1"/>
          <p:nvPr/>
        </p:nvSpPr>
        <p:spPr>
          <a:xfrm>
            <a:off x="2210764" y="2625895"/>
            <a:ext cx="9275220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在第一次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故障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试验后，依赖性测量的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数据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立即恢复。本文检查了区块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（在失败试验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之前）和区块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（在失败实验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之后）之间的差异。与区块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相比，区块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中的感知风险通常更高，理解和信任度更低。−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组的参与者在第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区块进入道路的时间比第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区块晚，可以看出，−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组的参与者在经历了第一次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故障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试验后，尤其失去了信任。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55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80934-DE25-F05F-65FF-908AD678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88" y="1555297"/>
            <a:ext cx="8848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6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55A0E-093E-D5B8-197C-CB94D006BC1F}"/>
              </a:ext>
            </a:extLst>
          </p:cNvPr>
          <p:cNvSpPr txBox="1"/>
          <p:nvPr/>
        </p:nvSpPr>
        <p:spPr>
          <a:xfrm>
            <a:off x="2210764" y="2819795"/>
            <a:ext cx="9275220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在故障试验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之前，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-1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组的三名参与者和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+1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组的一名参与者在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AV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通过时正在路上。在第一次故障试验中，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36%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的参与者在路上。在第二次故障试验中，−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组没有参与者在路上，在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+1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组中，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20%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的参与者在车辆经过时站在路上行走。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84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80934-DE25-F05F-65FF-908AD678C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6526" y="1555297"/>
            <a:ext cx="8829248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6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5C2A0-F165-18C1-7EDB-180E41F7DAC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结果分析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55A0E-093E-D5B8-197C-CB94D006BC1F}"/>
              </a:ext>
            </a:extLst>
          </p:cNvPr>
          <p:cNvSpPr txBox="1"/>
          <p:nvPr/>
        </p:nvSpPr>
        <p:spPr>
          <a:xfrm>
            <a:off x="2378715" y="2819795"/>
            <a:ext cx="9275220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上图提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供了对故障试验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参与者行为的进一步了解，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可以看出，几乎所有参与者都走到路边并停下来，这可以从经过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3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秒的水平运行线路中看出。在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3.15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秒打开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后，一部分参与者走上了道路，一些参与者注意到汽车没有为他们停车，于是后退了一步，从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5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秒后的负减速线可以看出这一点。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76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总结展望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研究结论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研究思考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238097"/>
            <a:ext cx="9554546" cy="2381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本文首先假设比起没有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，参与者会更信任有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。但如果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提供错误的信息，他们会失去信任，但信任会很快又会恢复，与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的信息出现更晚的情况相比，当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更早的发出信号时，行人会更早穿过。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这些假设都得到了证实。结果表明，如果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打开，与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组的参与者相比，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组的参与者更早进入道路，并且有更高的信任度，且与关闭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时相比，当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打开时，参与者进入道路的时间更早，并有更高的信任、更高的理解和更低的风险。</a:t>
            </a:r>
          </a:p>
        </p:txBody>
      </p:sp>
    </p:spTree>
    <p:extLst>
      <p:ext uri="{BB962C8B-B14F-4D97-AF65-F5344CB8AC3E}">
        <p14:creationId xmlns:p14="http://schemas.microsoft.com/office/powerpoint/2010/main" val="194602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93221" y="2806467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07536" y="2806467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821851" y="2806467"/>
            <a:ext cx="1392667" cy="1392667"/>
            <a:chOff x="7575429" y="280646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836165" y="2806467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8" name="矩形 27"/>
          <p:cNvSpPr/>
          <p:nvPr/>
        </p:nvSpPr>
        <p:spPr>
          <a:xfrm>
            <a:off x="781667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文献综述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96676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11685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结果分析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6693" y="444771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238097"/>
            <a:ext cx="9554546" cy="276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第一次的故障试验会产生强烈的影响，大多数参与者的感知风险很高，感知信任度大幅下降，如上图中所示，当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驶过时，一些参与者已经走上了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米多的路，这意味着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撞到了他们身上，还有一些参与者在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打开后立即开始行走，但意识到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不会减速时为时已晚。大约三分之一的参与者依赖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的明确通信，而忽略了最初的车辆信息，而其余参与者似乎更强烈地依赖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的隐式通信来决定是否踏上道路。故障试验后，行人的感知风险、理解力、信任度和进入道路的时间会立即恢复，但与故障试验前相比，仍然存在显著差异，尤其是−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组的参与者在第一次故障试验后的信任度低于试验前。</a:t>
            </a:r>
          </a:p>
        </p:txBody>
      </p:sp>
    </p:spTree>
    <p:extLst>
      <p:ext uri="{BB962C8B-B14F-4D97-AF65-F5344CB8AC3E}">
        <p14:creationId xmlns:p14="http://schemas.microsoft.com/office/powerpoint/2010/main" val="305416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238097"/>
            <a:ext cx="9554546" cy="276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本文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假设与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组相比，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组更有可能在故障试验期间进入道路。然而结果显示，在故障试验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中，两组之间没有显著差异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在故障试验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期间，与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组的参与者相比，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组的参与者更有可能进入道路，推测−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组中没有人在故障试验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中过街的原因是−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组的参与者从故障试验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中了解到，他们应该等待一段时间，从隐含的线索中验证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确实在减速到停止。这一推测在上图中−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组的参与者在故障试验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之后进入道路的时间较晚得到验证。另一方面，对于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组，可能是因为非故障试验期间的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启动相对较晚，参与者可能没有太多时间学会等待以验证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信号的有效性。</a:t>
            </a:r>
          </a:p>
        </p:txBody>
      </p:sp>
    </p:spTree>
    <p:extLst>
      <p:ext uri="{BB962C8B-B14F-4D97-AF65-F5344CB8AC3E}">
        <p14:creationId xmlns:p14="http://schemas.microsoft.com/office/powerpoint/2010/main" val="1913277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B9881-7469-8DCA-6B73-05A93E464C8D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625895"/>
            <a:ext cx="9554546" cy="160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这项研究的结果清楚地表明，行人在反复接触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后，容易误用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。换言之，行人有可能“盲目”跟踪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的信息，忽略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的复杂通信。与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本文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的预期相反，在第一次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故障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试验期间，当涉及到误用程度时，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启动时间似乎没有造成太大差异。这项研究还表明，与车辆开始减速后打开的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相比，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开始减速之前发出信号会导致行人更早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过街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96B2CCB-684D-19A4-24DC-7B0385C84C75}"/>
              </a:ext>
            </a:extLst>
          </p:cNvPr>
          <p:cNvSpPr txBox="1"/>
          <p:nvPr/>
        </p:nvSpPr>
        <p:spPr>
          <a:xfrm>
            <a:off x="2210764" y="2905813"/>
            <a:ext cx="9554546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研究的一个局限性是模拟器没有包括声音。此外，一些参与者口头评论显示分辨率和质量都不好。另一个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不足之处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是，本项研究只涉及一条车道上的一个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，因此没有检查行人必须在多个参与者之间分配视觉注意力的情况下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误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9A715A-FF24-436A-7FC9-0AD7A657E217}"/>
              </a:ext>
            </a:extLst>
          </p:cNvPr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研究思考</a:t>
            </a:r>
          </a:p>
        </p:txBody>
      </p:sp>
    </p:spTree>
    <p:extLst>
      <p:ext uri="{BB962C8B-B14F-4D97-AF65-F5344CB8AC3E}">
        <p14:creationId xmlns:p14="http://schemas.microsoft.com/office/powerpoint/2010/main" val="358776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57306" y="2233598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79956" y="3892921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618672" y="267085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文献综述</a:t>
            </a:r>
            <a:endParaRPr lang="zh-CN" altLang="zh-CN" sz="5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0529" y="3815719"/>
            <a:ext cx="14424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研究背景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6008" y="3815719"/>
            <a:ext cx="259998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国内外相关研究综述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EF8714-5E86-148F-E998-39B436A09AB2}"/>
              </a:ext>
            </a:extLst>
          </p:cNvPr>
          <p:cNvSpPr txBox="1"/>
          <p:nvPr/>
        </p:nvSpPr>
        <p:spPr>
          <a:xfrm>
            <a:off x="7573327" y="3815719"/>
            <a:ext cx="213904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主要贡献与创新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486150" y="2431996"/>
            <a:ext cx="8897195" cy="199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迄今为止尚未有文献研究过显性提示（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信号）和隐性提示（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AV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速度和距离）之间的相互作用。如果行人主要依赖于隐性提示，那么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将不会被大量使用。相反，如果参与者强烈依赖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提供的信息，而忽略了隐性提示，那么就存在错误使用的风险。更具体地说，风险在于，如果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发出信号，即使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AV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没有为行人让路，行人也会选择过街。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研究综述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anose="02020603050405020304" pitchFamily="18" charset="0"/>
              </a:rPr>
              <a:t>研究方法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1704" y="3957161"/>
            <a:ext cx="1474296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研究思路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0821E81-84C5-CF31-5BEC-2A5389301E7D}"/>
              </a:ext>
            </a:extLst>
          </p:cNvPr>
          <p:cNvSpPr txBox="1"/>
          <p:nvPr/>
        </p:nvSpPr>
        <p:spPr>
          <a:xfrm>
            <a:off x="6460838" y="3957161"/>
            <a:ext cx="1505527" cy="4589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研究方案</a:t>
            </a:r>
            <a:endParaRPr lang="en-US" altLang="zh-CN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研究思路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2BEAEC-9E0A-2837-B290-47FA165A7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4812" y="2210590"/>
            <a:ext cx="8897195" cy="238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本文旨在研究行人在反复遇到配备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的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AV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时的信任发展和潜在的大量使用，特别是关注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启动时间的影响。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实验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预期，当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提供的信息过早时，也就是说，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发生在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开始制动之前，行人会更早过马路。本文将其与延迟信息的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进行了比较，即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开始制动后打开，预计与反复遭遇晚发性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的行人相比，反复遭遇早发性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的行人在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信息失误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时更有可能实现主动过街。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实验假设</a:t>
            </a:r>
            <a:endParaRPr lang="zh-CN" altLang="en-US" sz="3600" b="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686526-B24A-AFE7-2AC2-F973FBE92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6" y="2569912"/>
            <a:ext cx="4693297" cy="238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这项研究是在利兹大学的高度沉浸式运动学实验研究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(HIKER)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行人模拟器中进行的，这是一个长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9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米，宽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4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米的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cave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型模拟器。参与者戴着立体运动追踪眼镜，可以自由活动。虚拟环境的特点是白天城市环境中的单车道，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4.19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米宽的道路。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4B34B-BBC9-2FCE-EE10-E09BE827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306383"/>
            <a:ext cx="40957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5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charset="-122"/>
                <a:ea typeface="黑体" panose="02010609060101010101" charset="-122"/>
              </a:rPr>
              <a:t>实验设计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B6C7E-E034-41D8-EFEA-972AAF7B2F37}"/>
              </a:ext>
            </a:extLst>
          </p:cNvPr>
          <p:cNvSpPr txBox="1"/>
          <p:nvPr/>
        </p:nvSpPr>
        <p:spPr>
          <a:xfrm>
            <a:off x="2210764" y="2161704"/>
            <a:ext cx="9275220" cy="237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defTabSz="683895">
              <a:lnSpc>
                <a:spcPct val="140000"/>
              </a:lnSpc>
            </a:pP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实验的三个自变量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: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的显示时间、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的让行行为和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是否含有</a:t>
            </a:r>
            <a:r>
              <a:rPr lang="en-US" altLang="zh-CN" dirty="0" err="1">
                <a:solidFill>
                  <a:srgbClr val="1D2129"/>
                </a:solidFill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。</a:t>
            </a:r>
            <a:endParaRPr lang="en-US" altLang="zh-CN" dirty="0">
              <a:solidFill>
                <a:srgbClr val="1D2129"/>
              </a:solidFill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的显示时间： 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的显示时间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是受试者之间的变量，有两个水平：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-1 s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+1s</a:t>
            </a: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AV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的让行行为：让行行为是受试者内部的一个变量，有三个水平：（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米处开始减速，（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）在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43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米处开始减速，（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）不让行。</a:t>
            </a:r>
            <a:endParaRPr lang="en-US" altLang="zh-CN" b="0" i="0" dirty="0">
              <a:solidFill>
                <a:srgbClr val="1D2129"/>
              </a:solidFill>
              <a:effectLst/>
              <a:latin typeface="PingFangSC-Regular"/>
            </a:endParaRPr>
          </a:p>
          <a:p>
            <a:pPr indent="457200" defTabSz="683895">
              <a:lnSpc>
                <a:spcPct val="140000"/>
              </a:lnSpc>
            </a:pP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的存在：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的存在是受试者内部的一个变量，有两个级别：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关闭和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PingFangSC-Regular"/>
              </a:rPr>
              <a:t>eHMI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打开。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2463C-BBB2-2DEA-B1BE-312E344B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78" y="4194641"/>
            <a:ext cx="5458991" cy="24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24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00d1f02-1100-4b6c-bd37-92dfe6f6b5eb"/>
  <p:tag name="COMMONDATA" val="eyJoZGlkIjoiNWU0MDk5NzRlMGY4MjI4MDdkNzdiOTlhMWUzZjE5NDgifQ==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2866</Words>
  <Application>Microsoft Office PowerPoint</Application>
  <PresentationFormat>宽屏</PresentationFormat>
  <Paragraphs>132</Paragraphs>
  <Slides>34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 Unicode MS</vt:lpstr>
      <vt:lpstr>PingFangSC-Regular</vt:lpstr>
      <vt:lpstr>方正大标宋简体</vt:lpstr>
      <vt:lpstr>方正兰亭细黑_GBK</vt:lpstr>
      <vt:lpstr>黑体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泽漩 李</cp:lastModifiedBy>
  <cp:revision>43</cp:revision>
  <dcterms:created xsi:type="dcterms:W3CDTF">2018-03-09T08:38:00Z</dcterms:created>
  <dcterms:modified xsi:type="dcterms:W3CDTF">2024-01-30T09:26:43Z</dcterms:modified>
  <cp:category>RP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F7BE868AC5EE45D882BF578F0F233D6C_13</vt:lpwstr>
  </property>
</Properties>
</file>